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1470" r:id="rId2"/>
    <p:sldId id="1476" r:id="rId3"/>
    <p:sldId id="1488" r:id="rId4"/>
    <p:sldId id="1310" r:id="rId5"/>
    <p:sldId id="1489" r:id="rId6"/>
    <p:sldId id="14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7872"/>
  </p:normalViewPr>
  <p:slideViewPr>
    <p:cSldViewPr snapToGrid="0" showGuides="1">
      <p:cViewPr>
        <p:scale>
          <a:sx n="86" d="100"/>
          <a:sy n="86" d="100"/>
        </p:scale>
        <p:origin x="4672" y="3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58D1C-19A4-F549-899F-F64B38877D48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9EA4-2316-4143-A0CF-2C600F294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3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3F20F-B050-1C45-8E06-56DFE0D052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3F20F-B050-1C45-8E06-56DFE0D05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7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3F20F-B050-1C45-8E06-56DFE0D052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318C9-C0BE-8D42-95BC-BF44EE64D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6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Peters 1964: https://</a:t>
            </a:r>
            <a:r>
              <a:rPr lang="en-US" dirty="0" err="1"/>
              <a:t>journals.aps.org</a:t>
            </a:r>
            <a:r>
              <a:rPr lang="en-US" dirty="0"/>
              <a:t>/pr/abstract/10.1103/PhysRev.136.B1224 </a:t>
            </a:r>
          </a:p>
          <a:p>
            <a:r>
              <a:rPr lang="en-US" dirty="0"/>
              <a:t>Mandel &amp; Broekgaarden review: https://</a:t>
            </a:r>
            <a:r>
              <a:rPr lang="en-US" dirty="0" err="1"/>
              <a:t>ui.adsabs.harvard.edu</a:t>
            </a:r>
            <a:r>
              <a:rPr lang="en-US" dirty="0"/>
              <a:t>/abs/2021arXiv210714239M/abstract (also source of the formula) </a:t>
            </a:r>
          </a:p>
          <a:p>
            <a:r>
              <a:rPr lang="en-US" dirty="0" err="1"/>
              <a:t>Mapelli</a:t>
            </a:r>
            <a:r>
              <a:rPr lang="en-US" dirty="0"/>
              <a:t> 2021 review https://</a:t>
            </a:r>
            <a:r>
              <a:rPr lang="en-US" dirty="0" err="1"/>
              <a:t>ui.adsabs.harvard.edu</a:t>
            </a:r>
            <a:r>
              <a:rPr lang="en-US" dirty="0"/>
              <a:t>/abs/2021arXiv210512455M/abstract and https://</a:t>
            </a:r>
            <a:r>
              <a:rPr lang="en-US" dirty="0" err="1"/>
              <a:t>ui.adsabs.harvard.edu</a:t>
            </a:r>
            <a:r>
              <a:rPr lang="en-US" dirty="0"/>
              <a:t>/abs/2021arXiv210600699M/abstract </a:t>
            </a:r>
          </a:p>
          <a:p>
            <a:r>
              <a:rPr lang="en-US" dirty="0" err="1"/>
              <a:t>Gerosa</a:t>
            </a:r>
            <a:r>
              <a:rPr lang="en-US" dirty="0"/>
              <a:t> &amp; </a:t>
            </a:r>
            <a:r>
              <a:rPr lang="en-US" dirty="0" err="1"/>
              <a:t>Fishbach</a:t>
            </a:r>
            <a:r>
              <a:rPr lang="en-US" dirty="0"/>
              <a:t> 2021: https://</a:t>
            </a:r>
            <a:r>
              <a:rPr lang="en-US" dirty="0" err="1"/>
              <a:t>ui.adsabs.harvard.edu</a:t>
            </a:r>
            <a:r>
              <a:rPr lang="en-US" dirty="0"/>
              <a:t>/abs/2021NatAs.tmp..136G/abstract </a:t>
            </a:r>
          </a:p>
          <a:p>
            <a:endParaRPr lang="en-US" dirty="0"/>
          </a:p>
          <a:p>
            <a:r>
              <a:rPr lang="en-US" dirty="0"/>
              <a:t>And see </a:t>
            </a:r>
            <a:r>
              <a:rPr lang="en-US" dirty="0" err="1"/>
              <a:t>referecein</a:t>
            </a:r>
            <a:r>
              <a:rPr lang="en-US" dirty="0"/>
              <a:t>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3F20F-B050-1C45-8E06-56DFE0D052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2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0D47-7684-8688-1A07-EC91AE244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184B7-D91A-8C95-4A73-361A3AF3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D9697-B0EA-EDF2-013D-A2F14CF8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4BE19-A5DC-7524-C942-7642B484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1C6D6-64EF-E44D-7105-FB8C45BA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8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0A28-3A3F-F9DE-9770-2BA0149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F8C77-92A3-D2B4-B183-3986B0528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CAFB0-E97F-BD84-373A-712C08B5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13CB-60E1-9316-0D18-952AFF44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6BC44-51A4-64E0-5F46-32BBF6D6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32236-1C91-FCB0-A3BB-A14B6568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5F4CC-BA9F-B961-2860-8CC095B4F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58B85-C47E-98DE-D138-1767B42A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175C-AFBD-AC74-BEB8-6FF20BC6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3B52-0FB2-5ED2-7A83-CA1E603A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2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AAED-EEB0-1B42-5233-0C1188FD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FA57C-9FDB-ED98-560B-82F929E9A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F608-435A-3093-E3FF-81404418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6BAFE-F69F-20C6-8FAC-00F986D2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3100-6732-62D7-53D2-28284FB2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75DB-F188-C26A-7CA2-6A52AA17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6B11F-BECA-C647-F7DE-225936815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BD29-6FA2-7843-FBE6-E0DCB0FD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53DA-E4C0-A97C-063C-7714E537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AAB72-54D1-3CBE-E3AF-D1543E92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8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76CD-C3E3-A907-1D41-AE7AAE18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0EB1-8F09-225F-912F-1BEF20B0D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93870-A79A-0CFA-A2A1-046F1782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EE3A6-CDB4-16B7-4999-9A609EAF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34D4C-92F7-21A1-B3AF-127550D9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3FD8E-0595-9A10-963E-523DAF8A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BD39-48BF-A874-C562-AC0490EE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22DCA-2976-C566-4B33-ED2B29691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E2E17-A6F1-146F-E369-2B785891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2EB62-E98E-0ACA-9BF9-19E2D617C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40204-8964-D62A-F46B-417F156DD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71FA9-FF08-C4CE-7377-669658FC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C99A0-42BC-401E-4227-E58AF09E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9BDA9-8A1F-9F94-54DC-00AD6D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427A-D4D9-1384-DDEA-77E1B553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66AC5-02D4-76A8-23C9-90945D04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82C8A-FFC5-A4D5-0C3A-5CFC83CE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989A3-217E-F9C8-365B-69835F9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EA3F1-6399-2DDF-68E3-DE316D85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BF81F-99E2-2BC1-0ECE-E7546917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90376-6A34-C26A-78AA-E9A6180B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FD89-0FAD-369A-D96F-D984394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498C-C2DE-162E-FA95-8DFB0DBA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2BAE-6F10-64F4-ADF5-A7ACA0C97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08BD6-8B0A-6AD9-D2DF-3810AC42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42695-996C-CA5A-03D8-37481983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F7ECD-AE98-ED87-DB78-EBD758D5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2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D3C8-AF29-282B-BC90-F82A6DB7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98203-5161-C092-360F-28BCE85EF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376A6-2983-E6A5-1A53-3149F31A6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71C00-758A-E66C-A25D-713629E0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D67AF-4683-22A8-FB2C-E7951E29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88752-0AF0-337B-0A24-11C8EAA5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AE614-2087-DD46-360D-65985A84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995B0-D150-489E-72AB-03BAD9645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C498-E334-7A46-24CE-301E34F59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E13DC-9896-C14A-BE99-F09F67B74B6A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0AD2-C5DC-D7CD-2F5B-609CBF9E6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B151-F3B2-4C11-91D7-C14CAE99F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3BEDD-E112-644F-B3D4-E4427918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E1B1493-C45B-CBC2-2CB3-94C9E4402D5D}"/>
              </a:ext>
            </a:extLst>
          </p:cNvPr>
          <p:cNvSpPr/>
          <p:nvPr/>
        </p:nvSpPr>
        <p:spPr>
          <a:xfrm>
            <a:off x="0" y="-1075831"/>
            <a:ext cx="12192000" cy="7960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6AF96-B877-1793-AAA8-38B2ED0B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9" r="17889"/>
          <a:stretch/>
        </p:blipFill>
        <p:spPr>
          <a:xfrm>
            <a:off x="391480" y="1257360"/>
            <a:ext cx="1490306" cy="1305320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7B3FE-0159-A686-BDEF-34935AFB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32" r="18032"/>
          <a:stretch/>
        </p:blipFill>
        <p:spPr>
          <a:xfrm>
            <a:off x="2974020" y="5070777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5D4BC-A6D2-C448-8B9E-3D85AA2B53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43" r="11943"/>
          <a:stretch/>
        </p:blipFill>
        <p:spPr>
          <a:xfrm>
            <a:off x="2974020" y="255571"/>
            <a:ext cx="1520679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8AFD9-1120-FB35-AEF0-2D7C67FF0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4" t="1446" r="3424" b="1446"/>
          <a:stretch/>
        </p:blipFill>
        <p:spPr>
          <a:xfrm>
            <a:off x="1539599" y="3107902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15B34-D7CF-68FA-AC17-EE326CC65A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267" b="5267"/>
          <a:stretch/>
        </p:blipFill>
        <p:spPr>
          <a:xfrm>
            <a:off x="10316971" y="5070777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1D7BF-D91D-8D79-3EFF-A0140BAF83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155" r="7155"/>
          <a:stretch/>
        </p:blipFill>
        <p:spPr>
          <a:xfrm>
            <a:off x="10310854" y="1257360"/>
            <a:ext cx="1532911" cy="134263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6A28D-5EA1-677E-AA5A-B54D41AF1B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9930" t="-11250" r="-19930" b="-11250"/>
          <a:stretch/>
        </p:blipFill>
        <p:spPr>
          <a:xfrm>
            <a:off x="354351" y="5070777"/>
            <a:ext cx="1520679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77BD25-1B62-60EC-D239-BC1565B27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206" b="6206"/>
          <a:stretch/>
        </p:blipFill>
        <p:spPr>
          <a:xfrm>
            <a:off x="7697302" y="5090820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02880-E657-FE45-22C0-E2FB340803B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263" r="11263"/>
          <a:stretch/>
        </p:blipFill>
        <p:spPr>
          <a:xfrm>
            <a:off x="9115891" y="3130508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E0EE84-1CC6-D135-B7BE-3F01628CB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5035" r="15035"/>
          <a:stretch/>
        </p:blipFill>
        <p:spPr>
          <a:xfrm>
            <a:off x="7697302" y="255571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9BDCF1-AA59-2E12-657C-B5863C031A50}"/>
              </a:ext>
            </a:extLst>
          </p:cNvPr>
          <p:cNvSpPr txBox="1"/>
          <p:nvPr/>
        </p:nvSpPr>
        <p:spPr>
          <a:xfrm>
            <a:off x="-195328" y="2646237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Black Holes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3439E-D494-2D29-DBFB-740735D40056}"/>
              </a:ext>
            </a:extLst>
          </p:cNvPr>
          <p:cNvSpPr txBox="1"/>
          <p:nvPr/>
        </p:nvSpPr>
        <p:spPr>
          <a:xfrm>
            <a:off x="2424708" y="1638264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Neutron Stars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1135A-D5BB-A333-AEF9-8DED7ED92361}"/>
              </a:ext>
            </a:extLst>
          </p:cNvPr>
          <p:cNvSpPr txBox="1"/>
          <p:nvPr/>
        </p:nvSpPr>
        <p:spPr>
          <a:xfrm>
            <a:off x="0" y="6422743"/>
            <a:ext cx="22984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Enrichment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AEFF7-7B5F-5308-CDA2-9807842FF969}"/>
              </a:ext>
            </a:extLst>
          </p:cNvPr>
          <p:cNvSpPr txBox="1"/>
          <p:nvPr/>
        </p:nvSpPr>
        <p:spPr>
          <a:xfrm>
            <a:off x="2609627" y="6406329"/>
            <a:ext cx="22494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Reionization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C48E8E-194C-C5AB-1B7F-14CB93A35762}"/>
              </a:ext>
            </a:extLst>
          </p:cNvPr>
          <p:cNvSpPr txBox="1"/>
          <p:nvPr/>
        </p:nvSpPr>
        <p:spPr>
          <a:xfrm>
            <a:off x="7018805" y="6422743"/>
            <a:ext cx="28776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Supernovae          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45ECB-BFCC-9FAF-D057-DB1C0056E584}"/>
              </a:ext>
            </a:extLst>
          </p:cNvPr>
          <p:cNvSpPr txBox="1"/>
          <p:nvPr/>
        </p:nvSpPr>
        <p:spPr>
          <a:xfrm>
            <a:off x="10111928" y="2646237"/>
            <a:ext cx="19307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Feedback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5E8DC-FEF5-BED8-D513-55AC11B6CC5C}"/>
              </a:ext>
            </a:extLst>
          </p:cNvPr>
          <p:cNvSpPr txBox="1"/>
          <p:nvPr/>
        </p:nvSpPr>
        <p:spPr>
          <a:xfrm>
            <a:off x="7200238" y="1638263"/>
            <a:ext cx="27364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Formation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89D92-7242-948D-D375-83A271C60B7C}"/>
              </a:ext>
            </a:extLst>
          </p:cNvPr>
          <p:cNvSpPr txBox="1"/>
          <p:nvPr/>
        </p:nvSpPr>
        <p:spPr>
          <a:xfrm>
            <a:off x="1343250" y="-1075831"/>
            <a:ext cx="9505497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Massive Stars</a:t>
            </a:r>
          </a:p>
          <a:p>
            <a:pPr algn="ctr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 a pivotal role in our Universe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A1ECEE-AEC3-4AE7-9504-6657CF709CEC}"/>
              </a:ext>
            </a:extLst>
          </p:cNvPr>
          <p:cNvSpPr txBox="1"/>
          <p:nvPr/>
        </p:nvSpPr>
        <p:spPr>
          <a:xfrm>
            <a:off x="964178" y="4493987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Cosmology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557044-938D-1900-0A55-398A97BAA096}"/>
              </a:ext>
            </a:extLst>
          </p:cNvPr>
          <p:cNvSpPr txBox="1"/>
          <p:nvPr/>
        </p:nvSpPr>
        <p:spPr>
          <a:xfrm>
            <a:off x="8607784" y="4482473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Transients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69DC1B-68BC-E34F-2F3B-F7C8128AA512}"/>
              </a:ext>
            </a:extLst>
          </p:cNvPr>
          <p:cNvSpPr txBox="1"/>
          <p:nvPr/>
        </p:nvSpPr>
        <p:spPr>
          <a:xfrm>
            <a:off x="9767291" y="6404600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Galaxies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4B0-AE58-DF7E-A41C-E491C52A3039}"/>
              </a:ext>
            </a:extLst>
          </p:cNvPr>
          <p:cNvCxnSpPr>
            <a:cxnSpLocks/>
          </p:cNvCxnSpPr>
          <p:nvPr/>
        </p:nvCxnSpPr>
        <p:spPr>
          <a:xfrm flipH="1" flipV="1">
            <a:off x="3877458" y="2133417"/>
            <a:ext cx="1083871" cy="709106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78512D-423B-9125-E2FA-44FE7B6F137C}"/>
              </a:ext>
            </a:extLst>
          </p:cNvPr>
          <p:cNvCxnSpPr>
            <a:cxnSpLocks/>
          </p:cNvCxnSpPr>
          <p:nvPr/>
        </p:nvCxnSpPr>
        <p:spPr>
          <a:xfrm flipH="1" flipV="1">
            <a:off x="1904103" y="2306104"/>
            <a:ext cx="2972104" cy="731265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0B1A54-C67F-C40E-0F75-A152416C8575}"/>
              </a:ext>
            </a:extLst>
          </p:cNvPr>
          <p:cNvCxnSpPr>
            <a:cxnSpLocks/>
          </p:cNvCxnSpPr>
          <p:nvPr/>
        </p:nvCxnSpPr>
        <p:spPr>
          <a:xfrm flipH="1">
            <a:off x="3160247" y="3748414"/>
            <a:ext cx="1434421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D10527-2920-F95B-B7FD-D3F665DDF5AB}"/>
              </a:ext>
            </a:extLst>
          </p:cNvPr>
          <p:cNvCxnSpPr>
            <a:cxnSpLocks/>
          </p:cNvCxnSpPr>
          <p:nvPr/>
        </p:nvCxnSpPr>
        <p:spPr>
          <a:xfrm flipH="1">
            <a:off x="7636020" y="3733345"/>
            <a:ext cx="1437027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EB496E-E6BF-ED52-2DE8-7DC3BCBFD45A}"/>
              </a:ext>
            </a:extLst>
          </p:cNvPr>
          <p:cNvCxnSpPr>
            <a:cxnSpLocks/>
          </p:cNvCxnSpPr>
          <p:nvPr/>
        </p:nvCxnSpPr>
        <p:spPr>
          <a:xfrm flipH="1">
            <a:off x="2033612" y="4292398"/>
            <a:ext cx="2755931" cy="1242981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010995-E77E-2EBF-08BE-6C966E4DB934}"/>
              </a:ext>
            </a:extLst>
          </p:cNvPr>
          <p:cNvCxnSpPr>
            <a:cxnSpLocks/>
          </p:cNvCxnSpPr>
          <p:nvPr/>
        </p:nvCxnSpPr>
        <p:spPr>
          <a:xfrm flipH="1">
            <a:off x="4418622" y="4713305"/>
            <a:ext cx="710096" cy="682999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8A0C5A-ACDE-B4A1-DFC0-A2D2436113B4}"/>
              </a:ext>
            </a:extLst>
          </p:cNvPr>
          <p:cNvCxnSpPr>
            <a:cxnSpLocks/>
          </p:cNvCxnSpPr>
          <p:nvPr/>
        </p:nvCxnSpPr>
        <p:spPr>
          <a:xfrm flipV="1">
            <a:off x="7155336" y="2133171"/>
            <a:ext cx="1000279" cy="743898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D2A99BC-818E-02D9-8D1E-F6C8EDC5BAC4}"/>
              </a:ext>
            </a:extLst>
          </p:cNvPr>
          <p:cNvCxnSpPr>
            <a:cxnSpLocks/>
          </p:cNvCxnSpPr>
          <p:nvPr/>
        </p:nvCxnSpPr>
        <p:spPr>
          <a:xfrm flipV="1">
            <a:off x="7315794" y="2285840"/>
            <a:ext cx="2941003" cy="796234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1A6D9AB-1B13-6067-712B-425CABE5A600}"/>
              </a:ext>
            </a:extLst>
          </p:cNvPr>
          <p:cNvCxnSpPr>
            <a:cxnSpLocks/>
          </p:cNvCxnSpPr>
          <p:nvPr/>
        </p:nvCxnSpPr>
        <p:spPr>
          <a:xfrm>
            <a:off x="9092502" y="3706013"/>
            <a:ext cx="929672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82A671-366D-511C-8632-7914730D7342}"/>
              </a:ext>
            </a:extLst>
          </p:cNvPr>
          <p:cNvCxnSpPr>
            <a:cxnSpLocks/>
          </p:cNvCxnSpPr>
          <p:nvPr/>
        </p:nvCxnSpPr>
        <p:spPr>
          <a:xfrm>
            <a:off x="7422474" y="4215504"/>
            <a:ext cx="2894545" cy="1299611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EB343F-EA78-79A7-F7AB-E30CC8C83809}"/>
              </a:ext>
            </a:extLst>
          </p:cNvPr>
          <p:cNvCxnSpPr>
            <a:cxnSpLocks/>
          </p:cNvCxnSpPr>
          <p:nvPr/>
        </p:nvCxnSpPr>
        <p:spPr>
          <a:xfrm>
            <a:off x="7126265" y="4711913"/>
            <a:ext cx="710096" cy="682999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2C0A99-5C14-7AB9-C166-4FBF26927F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43" t="9610" r="2428" b="9610"/>
          <a:stretch/>
        </p:blipFill>
        <p:spPr>
          <a:xfrm>
            <a:off x="4666543" y="2448575"/>
            <a:ext cx="2862072" cy="250404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28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E1B1493-C45B-CBC2-2CB3-94C9E4402D5D}"/>
              </a:ext>
            </a:extLst>
          </p:cNvPr>
          <p:cNvSpPr/>
          <p:nvPr/>
        </p:nvSpPr>
        <p:spPr>
          <a:xfrm>
            <a:off x="0" y="-1075831"/>
            <a:ext cx="12192000" cy="79602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6AF96-B877-1793-AAA8-38B2ED0B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9" r="17889"/>
          <a:stretch/>
        </p:blipFill>
        <p:spPr>
          <a:xfrm>
            <a:off x="391480" y="1257360"/>
            <a:ext cx="1490306" cy="1305320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7B3FE-0159-A686-BDEF-34935AFB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32" r="18032"/>
          <a:stretch/>
        </p:blipFill>
        <p:spPr>
          <a:xfrm>
            <a:off x="2974020" y="5070777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5D4BC-A6D2-C448-8B9E-3D85AA2B53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43" r="11943"/>
          <a:stretch/>
        </p:blipFill>
        <p:spPr>
          <a:xfrm>
            <a:off x="2974020" y="255571"/>
            <a:ext cx="1520679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8AFD9-1120-FB35-AEF0-2D7C67FF0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4" t="1446" r="3424" b="1446"/>
          <a:stretch/>
        </p:blipFill>
        <p:spPr>
          <a:xfrm>
            <a:off x="1539599" y="3107902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15B34-D7CF-68FA-AC17-EE326CC65A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267" b="5267"/>
          <a:stretch/>
        </p:blipFill>
        <p:spPr>
          <a:xfrm>
            <a:off x="10316971" y="5070777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1D7BF-D91D-8D79-3EFF-A0140BAF83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155" r="7155"/>
          <a:stretch/>
        </p:blipFill>
        <p:spPr>
          <a:xfrm>
            <a:off x="10310854" y="1257360"/>
            <a:ext cx="1532911" cy="134263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6A28D-5EA1-677E-AA5A-B54D41AF1B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9930" t="-11250" r="-19930" b="-11250"/>
          <a:stretch/>
        </p:blipFill>
        <p:spPr>
          <a:xfrm>
            <a:off x="354351" y="5070777"/>
            <a:ext cx="1520679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77BD25-1B62-60EC-D239-BC1565B27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206" b="6206"/>
          <a:stretch/>
        </p:blipFill>
        <p:spPr>
          <a:xfrm>
            <a:off x="7697302" y="5090820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02880-E657-FE45-22C0-E2FB340803B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263" r="11263"/>
          <a:stretch/>
        </p:blipFill>
        <p:spPr>
          <a:xfrm>
            <a:off x="9115891" y="3130508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E0EE84-1CC6-D135-B7BE-3F01628CB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5035" r="15035"/>
          <a:stretch/>
        </p:blipFill>
        <p:spPr>
          <a:xfrm>
            <a:off x="7697302" y="255571"/>
            <a:ext cx="1520678" cy="133192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9BDCF1-AA59-2E12-657C-B5863C031A50}"/>
              </a:ext>
            </a:extLst>
          </p:cNvPr>
          <p:cNvSpPr txBox="1"/>
          <p:nvPr/>
        </p:nvSpPr>
        <p:spPr>
          <a:xfrm>
            <a:off x="-195328" y="2646237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Black Holes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3439E-D494-2D29-DBFB-740735D40056}"/>
              </a:ext>
            </a:extLst>
          </p:cNvPr>
          <p:cNvSpPr txBox="1"/>
          <p:nvPr/>
        </p:nvSpPr>
        <p:spPr>
          <a:xfrm>
            <a:off x="2424708" y="1638264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Neutron Stars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1135A-D5BB-A333-AEF9-8DED7ED92361}"/>
              </a:ext>
            </a:extLst>
          </p:cNvPr>
          <p:cNvSpPr txBox="1"/>
          <p:nvPr/>
        </p:nvSpPr>
        <p:spPr>
          <a:xfrm>
            <a:off x="0" y="6422743"/>
            <a:ext cx="22984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Enrichment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AEFF7-7B5F-5308-CDA2-9807842FF969}"/>
              </a:ext>
            </a:extLst>
          </p:cNvPr>
          <p:cNvSpPr txBox="1"/>
          <p:nvPr/>
        </p:nvSpPr>
        <p:spPr>
          <a:xfrm>
            <a:off x="2609627" y="6406329"/>
            <a:ext cx="22494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Reionization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C48E8E-194C-C5AB-1B7F-14CB93A35762}"/>
              </a:ext>
            </a:extLst>
          </p:cNvPr>
          <p:cNvSpPr txBox="1"/>
          <p:nvPr/>
        </p:nvSpPr>
        <p:spPr>
          <a:xfrm>
            <a:off x="7018805" y="6422743"/>
            <a:ext cx="28776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Supernovae          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45ECB-BFCC-9FAF-D057-DB1C0056E584}"/>
              </a:ext>
            </a:extLst>
          </p:cNvPr>
          <p:cNvSpPr txBox="1"/>
          <p:nvPr/>
        </p:nvSpPr>
        <p:spPr>
          <a:xfrm>
            <a:off x="10111928" y="2646237"/>
            <a:ext cx="19307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Feedback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5E8DC-FEF5-BED8-D513-55AC11B6CC5C}"/>
              </a:ext>
            </a:extLst>
          </p:cNvPr>
          <p:cNvSpPr txBox="1"/>
          <p:nvPr/>
        </p:nvSpPr>
        <p:spPr>
          <a:xfrm>
            <a:off x="7200238" y="1638263"/>
            <a:ext cx="27364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Formation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89D92-7242-948D-D375-83A271C60B7C}"/>
              </a:ext>
            </a:extLst>
          </p:cNvPr>
          <p:cNvSpPr txBox="1"/>
          <p:nvPr/>
        </p:nvSpPr>
        <p:spPr>
          <a:xfrm>
            <a:off x="1343250" y="-1075831"/>
            <a:ext cx="9505497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Massive Stars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 a pivotal role in our Universe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A1ECEE-AEC3-4AE7-9504-6657CF709CEC}"/>
              </a:ext>
            </a:extLst>
          </p:cNvPr>
          <p:cNvSpPr txBox="1"/>
          <p:nvPr/>
        </p:nvSpPr>
        <p:spPr>
          <a:xfrm>
            <a:off x="964178" y="4493987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Cosmology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557044-938D-1900-0A55-398A97BAA096}"/>
              </a:ext>
            </a:extLst>
          </p:cNvPr>
          <p:cNvSpPr txBox="1"/>
          <p:nvPr/>
        </p:nvSpPr>
        <p:spPr>
          <a:xfrm>
            <a:off x="8607784" y="4482473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Transients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69DC1B-68BC-E34F-2F3B-F7C8128AA512}"/>
              </a:ext>
            </a:extLst>
          </p:cNvPr>
          <p:cNvSpPr txBox="1"/>
          <p:nvPr/>
        </p:nvSpPr>
        <p:spPr>
          <a:xfrm>
            <a:off x="9767291" y="6404600"/>
            <a:ext cx="2620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Galaxies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4B0-AE58-DF7E-A41C-E491C52A3039}"/>
              </a:ext>
            </a:extLst>
          </p:cNvPr>
          <p:cNvCxnSpPr>
            <a:cxnSpLocks/>
          </p:cNvCxnSpPr>
          <p:nvPr/>
        </p:nvCxnSpPr>
        <p:spPr>
          <a:xfrm flipH="1" flipV="1">
            <a:off x="3877458" y="2133417"/>
            <a:ext cx="1083871" cy="709106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78512D-423B-9125-E2FA-44FE7B6F137C}"/>
              </a:ext>
            </a:extLst>
          </p:cNvPr>
          <p:cNvCxnSpPr>
            <a:cxnSpLocks/>
          </p:cNvCxnSpPr>
          <p:nvPr/>
        </p:nvCxnSpPr>
        <p:spPr>
          <a:xfrm flipH="1" flipV="1">
            <a:off x="1904103" y="2306104"/>
            <a:ext cx="2972104" cy="731265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0B1A54-C67F-C40E-0F75-A152416C8575}"/>
              </a:ext>
            </a:extLst>
          </p:cNvPr>
          <p:cNvCxnSpPr>
            <a:cxnSpLocks/>
          </p:cNvCxnSpPr>
          <p:nvPr/>
        </p:nvCxnSpPr>
        <p:spPr>
          <a:xfrm flipH="1">
            <a:off x="3160247" y="3748414"/>
            <a:ext cx="14344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D10527-2920-F95B-B7FD-D3F665DDF5AB}"/>
              </a:ext>
            </a:extLst>
          </p:cNvPr>
          <p:cNvCxnSpPr>
            <a:cxnSpLocks/>
          </p:cNvCxnSpPr>
          <p:nvPr/>
        </p:nvCxnSpPr>
        <p:spPr>
          <a:xfrm flipH="1">
            <a:off x="7636020" y="3733345"/>
            <a:ext cx="143702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EB496E-E6BF-ED52-2DE8-7DC3BCBFD45A}"/>
              </a:ext>
            </a:extLst>
          </p:cNvPr>
          <p:cNvCxnSpPr>
            <a:cxnSpLocks/>
          </p:cNvCxnSpPr>
          <p:nvPr/>
        </p:nvCxnSpPr>
        <p:spPr>
          <a:xfrm flipH="1">
            <a:off x="2033612" y="4292398"/>
            <a:ext cx="2755931" cy="1242981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010995-E77E-2EBF-08BE-6C966E4DB934}"/>
              </a:ext>
            </a:extLst>
          </p:cNvPr>
          <p:cNvCxnSpPr>
            <a:cxnSpLocks/>
          </p:cNvCxnSpPr>
          <p:nvPr/>
        </p:nvCxnSpPr>
        <p:spPr>
          <a:xfrm flipH="1">
            <a:off x="4418622" y="4713305"/>
            <a:ext cx="710096" cy="682999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8A0C5A-ACDE-B4A1-DFC0-A2D2436113B4}"/>
              </a:ext>
            </a:extLst>
          </p:cNvPr>
          <p:cNvCxnSpPr>
            <a:cxnSpLocks/>
          </p:cNvCxnSpPr>
          <p:nvPr/>
        </p:nvCxnSpPr>
        <p:spPr>
          <a:xfrm flipV="1">
            <a:off x="7155336" y="2133171"/>
            <a:ext cx="1000279" cy="743898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D2A99BC-818E-02D9-8D1E-F6C8EDC5BAC4}"/>
              </a:ext>
            </a:extLst>
          </p:cNvPr>
          <p:cNvCxnSpPr>
            <a:cxnSpLocks/>
          </p:cNvCxnSpPr>
          <p:nvPr/>
        </p:nvCxnSpPr>
        <p:spPr>
          <a:xfrm flipV="1">
            <a:off x="7315794" y="2285840"/>
            <a:ext cx="2941003" cy="796234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1A6D9AB-1B13-6067-712B-425CABE5A600}"/>
              </a:ext>
            </a:extLst>
          </p:cNvPr>
          <p:cNvCxnSpPr>
            <a:cxnSpLocks/>
          </p:cNvCxnSpPr>
          <p:nvPr/>
        </p:nvCxnSpPr>
        <p:spPr>
          <a:xfrm>
            <a:off x="9092502" y="3706013"/>
            <a:ext cx="929672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82A671-366D-511C-8632-7914730D7342}"/>
              </a:ext>
            </a:extLst>
          </p:cNvPr>
          <p:cNvCxnSpPr>
            <a:cxnSpLocks/>
          </p:cNvCxnSpPr>
          <p:nvPr/>
        </p:nvCxnSpPr>
        <p:spPr>
          <a:xfrm>
            <a:off x="7422474" y="4215504"/>
            <a:ext cx="2894545" cy="1299611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EB343F-EA78-79A7-F7AB-E30CC8C83809}"/>
              </a:ext>
            </a:extLst>
          </p:cNvPr>
          <p:cNvCxnSpPr>
            <a:cxnSpLocks/>
          </p:cNvCxnSpPr>
          <p:nvPr/>
        </p:nvCxnSpPr>
        <p:spPr>
          <a:xfrm>
            <a:off x="7126265" y="4711913"/>
            <a:ext cx="710096" cy="682999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8C3E832-CBBD-C184-888F-282B40F842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43" t="9610" r="2428" b="9610"/>
          <a:stretch/>
        </p:blipFill>
        <p:spPr>
          <a:xfrm>
            <a:off x="4666543" y="2448575"/>
            <a:ext cx="2862072" cy="250404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935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47EC373-76AA-569A-430A-B58AAD41EF11}"/>
              </a:ext>
            </a:extLst>
          </p:cNvPr>
          <p:cNvSpPr txBox="1"/>
          <p:nvPr/>
        </p:nvSpPr>
        <p:spPr>
          <a:xfrm rot="20949392">
            <a:off x="3143356" y="3611061"/>
            <a:ext cx="7192130" cy="2191863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74386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did they form?</a:t>
            </a:r>
          </a:p>
        </p:txBody>
      </p:sp>
      <p:sp>
        <p:nvSpPr>
          <p:cNvPr id="8215" name="TextBox 8214">
            <a:extLst>
              <a:ext uri="{FF2B5EF4-FFF2-40B4-BE49-F238E27FC236}">
                <a16:creationId xmlns:a16="http://schemas.microsoft.com/office/drawing/2014/main" id="{6142F2F7-C591-C618-4055-C1A95217D1CC}"/>
              </a:ext>
            </a:extLst>
          </p:cNvPr>
          <p:cNvSpPr txBox="1"/>
          <p:nvPr/>
        </p:nvSpPr>
        <p:spPr>
          <a:xfrm>
            <a:off x="-93448" y="1555628"/>
            <a:ext cx="3693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stars in the past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2C76C-6C23-D18D-E876-9FC7EF64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0" r="15824"/>
          <a:stretch/>
        </p:blipFill>
        <p:spPr>
          <a:xfrm>
            <a:off x="382422" y="2302965"/>
            <a:ext cx="2862072" cy="250404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52A33-75BC-D2CB-044C-C87B4C0F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1" b="441"/>
          <a:stretch/>
        </p:blipFill>
        <p:spPr>
          <a:xfrm>
            <a:off x="8947508" y="2317673"/>
            <a:ext cx="2850515" cy="249669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EBDFFB-B256-3637-270D-32649DA39F67}"/>
              </a:ext>
            </a:extLst>
          </p:cNvPr>
          <p:cNvSpPr txBox="1"/>
          <p:nvPr/>
        </p:nvSpPr>
        <p:spPr>
          <a:xfrm>
            <a:off x="8887422" y="1555628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observations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48CD633-8EDA-687D-289A-6891AAD85B73}"/>
              </a:ext>
            </a:extLst>
          </p:cNvPr>
          <p:cNvSpPr>
            <a:spLocks/>
          </p:cNvSpPr>
          <p:nvPr/>
        </p:nvSpPr>
        <p:spPr bwMode="auto">
          <a:xfrm rot="14590146">
            <a:off x="4579755" y="2087622"/>
            <a:ext cx="2797900" cy="5238741"/>
          </a:xfrm>
          <a:custGeom>
            <a:avLst/>
            <a:gdLst>
              <a:gd name="T0" fmla="*/ 516 w 516"/>
              <a:gd name="T1" fmla="*/ 0 h 515"/>
              <a:gd name="T2" fmla="*/ 0 w 516"/>
              <a:gd name="T3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6" h="515">
                <a:moveTo>
                  <a:pt x="516" y="0"/>
                </a:moveTo>
                <a:cubicBezTo>
                  <a:pt x="242" y="23"/>
                  <a:pt x="24" y="242"/>
                  <a:pt x="0" y="515"/>
                </a:cubicBezTo>
              </a:path>
            </a:pathLst>
          </a:custGeom>
          <a:noFill/>
          <a:ln w="63500" cap="flat">
            <a:solidFill>
              <a:srgbClr val="00B0F0"/>
            </a:solidFill>
            <a:prstDash val="sysDash"/>
            <a:miter lim="800000"/>
            <a:headEnd type="triangl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70C0"/>
              </a:solidFill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C50E649-BEDB-32DD-8BA7-A8A6234F3D95}"/>
              </a:ext>
            </a:extLst>
          </p:cNvPr>
          <p:cNvSpPr>
            <a:spLocks/>
          </p:cNvSpPr>
          <p:nvPr/>
        </p:nvSpPr>
        <p:spPr bwMode="auto">
          <a:xfrm rot="14590146" flipH="1" flipV="1">
            <a:off x="4630416" y="-301698"/>
            <a:ext cx="2797900" cy="5238741"/>
          </a:xfrm>
          <a:custGeom>
            <a:avLst/>
            <a:gdLst>
              <a:gd name="T0" fmla="*/ 516 w 516"/>
              <a:gd name="T1" fmla="*/ 0 h 515"/>
              <a:gd name="T2" fmla="*/ 0 w 516"/>
              <a:gd name="T3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6" h="515">
                <a:moveTo>
                  <a:pt x="516" y="0"/>
                </a:moveTo>
                <a:cubicBezTo>
                  <a:pt x="242" y="23"/>
                  <a:pt x="24" y="242"/>
                  <a:pt x="0" y="515"/>
                </a:cubicBezTo>
              </a:path>
            </a:pathLst>
          </a:custGeom>
          <a:noFill/>
          <a:ln w="63500" cap="flat">
            <a:solidFill>
              <a:srgbClr val="FFC000"/>
            </a:solidFill>
            <a:prstDash val="sysDash"/>
            <a:miter lim="800000"/>
            <a:headEnd type="triangl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323AB-1EF7-CA62-4AB6-6FFD184CEC8B}"/>
              </a:ext>
            </a:extLst>
          </p:cNvPr>
          <p:cNvSpPr txBox="1"/>
          <p:nvPr/>
        </p:nvSpPr>
        <p:spPr>
          <a:xfrm>
            <a:off x="3416630" y="1244015"/>
            <a:ext cx="5963745" cy="189797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898606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 stars evolve?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C0ACA-25DA-8C23-D8E7-E7B045C72C6E}"/>
              </a:ext>
            </a:extLst>
          </p:cNvPr>
          <p:cNvSpPr txBox="1"/>
          <p:nvPr/>
        </p:nvSpPr>
        <p:spPr>
          <a:xfrm>
            <a:off x="3792160" y="3058187"/>
            <a:ext cx="43172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Gravitational Wave</a:t>
            </a:r>
          </a:p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Paleontology</a:t>
            </a:r>
          </a:p>
        </p:txBody>
      </p:sp>
    </p:spTree>
    <p:extLst>
      <p:ext uri="{BB962C8B-B14F-4D97-AF65-F5344CB8AC3E}">
        <p14:creationId xmlns:p14="http://schemas.microsoft.com/office/powerpoint/2010/main" val="401954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B0D06-FD71-1F25-51F4-1C77BBA1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5402" y="806704"/>
            <a:ext cx="2878978" cy="143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C4F0C-93D1-7431-4C95-E8B8B7C3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4" y="2584930"/>
            <a:ext cx="3161982" cy="3161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CB79E-91A6-9A31-F628-5D546935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34" y="566227"/>
            <a:ext cx="3498030" cy="2098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20AF0E-9447-8895-F104-160F2C73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988" y="895990"/>
            <a:ext cx="2779037" cy="13895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65BDC7-B5B8-02F0-AB0C-63B36EB140E4}"/>
              </a:ext>
            </a:extLst>
          </p:cNvPr>
          <p:cNvCxnSpPr>
            <a:cxnSpLocks/>
          </p:cNvCxnSpPr>
          <p:nvPr/>
        </p:nvCxnSpPr>
        <p:spPr>
          <a:xfrm flipV="1">
            <a:off x="182397" y="4549535"/>
            <a:ext cx="1021407" cy="7858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AB207D-D230-5EB1-E0FB-76F1BD6F4E05}"/>
              </a:ext>
            </a:extLst>
          </p:cNvPr>
          <p:cNvCxnSpPr>
            <a:cxnSpLocks/>
          </p:cNvCxnSpPr>
          <p:nvPr/>
        </p:nvCxnSpPr>
        <p:spPr>
          <a:xfrm>
            <a:off x="166091" y="5581927"/>
            <a:ext cx="1171140" cy="78655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0909B84-93D1-F46B-99FD-CFBED1C41F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427"/>
          <a:stretch/>
        </p:blipFill>
        <p:spPr>
          <a:xfrm>
            <a:off x="549977" y="5190444"/>
            <a:ext cx="1502280" cy="25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E50369C-059B-F6CD-71C3-A12974609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08"/>
          <a:stretch/>
        </p:blipFill>
        <p:spPr>
          <a:xfrm flipH="1">
            <a:off x="1589304" y="5412473"/>
            <a:ext cx="2353888" cy="209881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5AD453-92FD-1ADE-1783-7377F46A4571}"/>
              </a:ext>
            </a:extLst>
          </p:cNvPr>
          <p:cNvCxnSpPr>
            <a:cxnSpLocks/>
          </p:cNvCxnSpPr>
          <p:nvPr/>
        </p:nvCxnSpPr>
        <p:spPr>
          <a:xfrm>
            <a:off x="7559583" y="1581765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hoek 80">
            <a:extLst>
              <a:ext uri="{FF2B5EF4-FFF2-40B4-BE49-F238E27FC236}">
                <a16:creationId xmlns:a16="http://schemas.microsoft.com/office/drawing/2014/main" id="{56657998-C8E8-CBF3-C651-893AC9C6AEAD}"/>
              </a:ext>
            </a:extLst>
          </p:cNvPr>
          <p:cNvSpPr/>
          <p:nvPr/>
        </p:nvSpPr>
        <p:spPr>
          <a:xfrm>
            <a:off x="2214505" y="470663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RLOF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6" name="Rechthoek 80">
            <a:extLst>
              <a:ext uri="{FF2B5EF4-FFF2-40B4-BE49-F238E27FC236}">
                <a16:creationId xmlns:a16="http://schemas.microsoft.com/office/drawing/2014/main" id="{F0564D72-ABBA-14DC-D286-BABE8DAD6EB5}"/>
              </a:ext>
            </a:extLst>
          </p:cNvPr>
          <p:cNvSpPr/>
          <p:nvPr/>
        </p:nvSpPr>
        <p:spPr>
          <a:xfrm>
            <a:off x="15037" y="4589225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7" name="Rechthoek 80">
            <a:extLst>
              <a:ext uri="{FF2B5EF4-FFF2-40B4-BE49-F238E27FC236}">
                <a16:creationId xmlns:a16="http://schemas.microsoft.com/office/drawing/2014/main" id="{8FE2C868-ADCE-95D0-8168-BFCA0260308B}"/>
              </a:ext>
            </a:extLst>
          </p:cNvPr>
          <p:cNvSpPr/>
          <p:nvPr/>
        </p:nvSpPr>
        <p:spPr>
          <a:xfrm>
            <a:off x="-85983" y="5949238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RLOF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1" name="Rechthoek 80">
            <a:extLst>
              <a:ext uri="{FF2B5EF4-FFF2-40B4-BE49-F238E27FC236}">
                <a16:creationId xmlns:a16="http://schemas.microsoft.com/office/drawing/2014/main" id="{60D0ED6E-03D5-516E-10F1-C749C98B0BEC}"/>
              </a:ext>
            </a:extLst>
          </p:cNvPr>
          <p:cNvSpPr/>
          <p:nvPr/>
        </p:nvSpPr>
        <p:spPr>
          <a:xfrm>
            <a:off x="9153674" y="470663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SN1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3" name="Picture 142" descr="Logo&#10;&#10;Description automatically generated">
            <a:extLst>
              <a:ext uri="{FF2B5EF4-FFF2-40B4-BE49-F238E27FC236}">
                <a16:creationId xmlns:a16="http://schemas.microsoft.com/office/drawing/2014/main" id="{79EA4BA6-8166-0661-ED19-34175FBA6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1480" y="4595105"/>
            <a:ext cx="1943124" cy="11498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8776B3-1CFE-A2F3-6129-BE4C59D86C14}"/>
              </a:ext>
            </a:extLst>
          </p:cNvPr>
          <p:cNvCxnSpPr>
            <a:cxnSpLocks/>
          </p:cNvCxnSpPr>
          <p:nvPr/>
        </p:nvCxnSpPr>
        <p:spPr>
          <a:xfrm>
            <a:off x="285324" y="1567301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hoek 80">
            <a:extLst>
              <a:ext uri="{FF2B5EF4-FFF2-40B4-BE49-F238E27FC236}">
                <a16:creationId xmlns:a16="http://schemas.microsoft.com/office/drawing/2014/main" id="{CB132695-4662-E0E0-0F7A-6D62CE9DE4BE}"/>
              </a:ext>
            </a:extLst>
          </p:cNvPr>
          <p:cNvSpPr/>
          <p:nvPr/>
        </p:nvSpPr>
        <p:spPr>
          <a:xfrm>
            <a:off x="-1664087" y="471633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ZAMS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312F6E-296E-8C83-C8BD-234C67A45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917" y="742696"/>
            <a:ext cx="3448471" cy="1724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3C7F06-67B6-3932-AA98-5CA21748B468}"/>
              </a:ext>
            </a:extLst>
          </p:cNvPr>
          <p:cNvCxnSpPr>
            <a:cxnSpLocks/>
          </p:cNvCxnSpPr>
          <p:nvPr/>
        </p:nvCxnSpPr>
        <p:spPr>
          <a:xfrm>
            <a:off x="4155058" y="1581767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A2AC754-9F3D-F2C8-4DA0-118694DB8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78455" y="4409578"/>
            <a:ext cx="3990082" cy="1995042"/>
          </a:xfrm>
          <a:prstGeom prst="rect">
            <a:avLst/>
          </a:prstGeom>
        </p:spPr>
      </p:pic>
      <p:sp>
        <p:nvSpPr>
          <p:cNvPr id="20" name="Rechthoek 80">
            <a:extLst>
              <a:ext uri="{FF2B5EF4-FFF2-40B4-BE49-F238E27FC236}">
                <a16:creationId xmlns:a16="http://schemas.microsoft.com/office/drawing/2014/main" id="{9680FD66-0AAE-862A-9691-23BDF77AF7E1}"/>
              </a:ext>
            </a:extLst>
          </p:cNvPr>
          <p:cNvSpPr/>
          <p:nvPr/>
        </p:nvSpPr>
        <p:spPr>
          <a:xfrm>
            <a:off x="5280303" y="470663"/>
            <a:ext cx="167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post-RLOF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D67E9E-B914-E538-AD79-49F55F2A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4478" y="4469444"/>
            <a:ext cx="3153568" cy="157678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11F2AD-2C13-ABE8-AFA1-AF2E73C532EA}"/>
              </a:ext>
            </a:extLst>
          </p:cNvPr>
          <p:cNvCxnSpPr>
            <a:cxnSpLocks/>
          </p:cNvCxnSpPr>
          <p:nvPr/>
        </p:nvCxnSpPr>
        <p:spPr>
          <a:xfrm>
            <a:off x="3703772" y="5256949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2BDF45-0251-0756-3421-A85155E0FA50}"/>
              </a:ext>
            </a:extLst>
          </p:cNvPr>
          <p:cNvCxnSpPr>
            <a:cxnSpLocks/>
          </p:cNvCxnSpPr>
          <p:nvPr/>
        </p:nvCxnSpPr>
        <p:spPr>
          <a:xfrm>
            <a:off x="5873041" y="5227984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89C08B8-FC18-7AE9-05DC-1321B799E8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5064" y="4416713"/>
            <a:ext cx="3245083" cy="162254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3A74F-C95F-0CD8-1271-E50A30684C90}"/>
              </a:ext>
            </a:extLst>
          </p:cNvPr>
          <p:cNvCxnSpPr>
            <a:cxnSpLocks/>
          </p:cNvCxnSpPr>
          <p:nvPr/>
        </p:nvCxnSpPr>
        <p:spPr>
          <a:xfrm>
            <a:off x="7923518" y="5227978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DA2F972-58C8-BFFF-E703-88B3965EDD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755"/>
          <a:stretch/>
        </p:blipFill>
        <p:spPr>
          <a:xfrm>
            <a:off x="8902639" y="4523394"/>
            <a:ext cx="1451900" cy="13895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DA4968-D6C3-38BE-4A01-F8C96B3098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152"/>
          <a:stretch/>
        </p:blipFill>
        <p:spPr>
          <a:xfrm>
            <a:off x="7606818" y="4427874"/>
            <a:ext cx="1351241" cy="1576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A4AC72-E955-23B5-D3FA-A07E122E2F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152"/>
          <a:stretch/>
        </p:blipFill>
        <p:spPr>
          <a:xfrm>
            <a:off x="9812207" y="4453839"/>
            <a:ext cx="1351241" cy="15767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555A60-050C-2E34-E256-371F921A2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152"/>
          <a:stretch/>
        </p:blipFill>
        <p:spPr>
          <a:xfrm>
            <a:off x="10126988" y="4445677"/>
            <a:ext cx="1351241" cy="157678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94C101-6FC6-7329-962B-C7D57BF29975}"/>
              </a:ext>
            </a:extLst>
          </p:cNvPr>
          <p:cNvCxnSpPr>
            <a:cxnSpLocks/>
          </p:cNvCxnSpPr>
          <p:nvPr/>
        </p:nvCxnSpPr>
        <p:spPr>
          <a:xfrm>
            <a:off x="10107362" y="5242232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69680E-09BB-CDAF-ECBE-DCFC5B7211FF}"/>
              </a:ext>
            </a:extLst>
          </p:cNvPr>
          <p:cNvCxnSpPr>
            <a:cxnSpLocks/>
          </p:cNvCxnSpPr>
          <p:nvPr/>
        </p:nvCxnSpPr>
        <p:spPr>
          <a:xfrm>
            <a:off x="11488639" y="5230121"/>
            <a:ext cx="542841" cy="898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01E758C-89BB-1833-F102-2D9E946F91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-1283414" y="3114080"/>
            <a:ext cx="13733196" cy="1242489"/>
          </a:xfrm>
          <a:prstGeom prst="bentConnector2">
            <a:avLst/>
          </a:prstGeom>
          <a:ln w="76200">
            <a:solidFill>
              <a:srgbClr val="073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68234F-1E65-47EE-F5E0-324DF75C07BD}"/>
              </a:ext>
            </a:extLst>
          </p:cNvPr>
          <p:cNvCxnSpPr>
            <a:cxnSpLocks/>
          </p:cNvCxnSpPr>
          <p:nvPr/>
        </p:nvCxnSpPr>
        <p:spPr>
          <a:xfrm>
            <a:off x="10903927" y="1613392"/>
            <a:ext cx="1780052" cy="10751"/>
          </a:xfrm>
          <a:prstGeom prst="line">
            <a:avLst/>
          </a:prstGeom>
          <a:ln w="76200">
            <a:solidFill>
              <a:srgbClr val="073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EE174EF-7773-209C-7D73-8B7F2939C89E}"/>
              </a:ext>
            </a:extLst>
          </p:cNvPr>
          <p:cNvCxnSpPr>
            <a:cxnSpLocks/>
          </p:cNvCxnSpPr>
          <p:nvPr/>
        </p:nvCxnSpPr>
        <p:spPr>
          <a:xfrm>
            <a:off x="11019830" y="3112663"/>
            <a:ext cx="1666372" cy="1022"/>
          </a:xfrm>
          <a:prstGeom prst="line">
            <a:avLst/>
          </a:prstGeom>
          <a:ln w="76200">
            <a:solidFill>
              <a:srgbClr val="073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0C863B-6BED-0B1A-5193-25D5585D738A}"/>
              </a:ext>
            </a:extLst>
          </p:cNvPr>
          <p:cNvCxnSpPr>
            <a:cxnSpLocks/>
          </p:cNvCxnSpPr>
          <p:nvPr/>
        </p:nvCxnSpPr>
        <p:spPr>
          <a:xfrm>
            <a:off x="12645113" y="1589726"/>
            <a:ext cx="0" cy="1536584"/>
          </a:xfrm>
          <a:prstGeom prst="line">
            <a:avLst/>
          </a:prstGeom>
          <a:ln w="76200">
            <a:solidFill>
              <a:srgbClr val="073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hoek 80">
            <a:extLst>
              <a:ext uri="{FF2B5EF4-FFF2-40B4-BE49-F238E27FC236}">
                <a16:creationId xmlns:a16="http://schemas.microsoft.com/office/drawing/2014/main" id="{95BF9080-8B1F-EEFA-9838-E4DC35D43C5B}"/>
              </a:ext>
            </a:extLst>
          </p:cNvPr>
          <p:cNvSpPr/>
          <p:nvPr/>
        </p:nvSpPr>
        <p:spPr>
          <a:xfrm>
            <a:off x="5992470" y="4195592"/>
            <a:ext cx="2312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BB </a:t>
            </a:r>
          </a:p>
          <a:p>
            <a:pPr algn="ctr"/>
            <a:r>
              <a:rPr lang="da-DK" sz="2000" b="1" dirty="0" err="1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mass</a:t>
            </a:r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transfer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Rechthoek 80">
            <a:extLst>
              <a:ext uri="{FF2B5EF4-FFF2-40B4-BE49-F238E27FC236}">
                <a16:creationId xmlns:a16="http://schemas.microsoft.com/office/drawing/2014/main" id="{F7DAAFC9-DA8A-9E58-AD29-44625B9FDFB4}"/>
              </a:ext>
            </a:extLst>
          </p:cNvPr>
          <p:cNvSpPr/>
          <p:nvPr/>
        </p:nvSpPr>
        <p:spPr>
          <a:xfrm>
            <a:off x="8754141" y="4180744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SN2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Rechthoek 80">
            <a:extLst>
              <a:ext uri="{FF2B5EF4-FFF2-40B4-BE49-F238E27FC236}">
                <a16:creationId xmlns:a16="http://schemas.microsoft.com/office/drawing/2014/main" id="{52D61B0B-382C-9183-0282-70461213D3DB}"/>
              </a:ext>
            </a:extLst>
          </p:cNvPr>
          <p:cNvSpPr/>
          <p:nvPr/>
        </p:nvSpPr>
        <p:spPr>
          <a:xfrm>
            <a:off x="10697767" y="4189820"/>
            <a:ext cx="1005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DCO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6" name="Rechthoek 80">
            <a:extLst>
              <a:ext uri="{FF2B5EF4-FFF2-40B4-BE49-F238E27FC236}">
                <a16:creationId xmlns:a16="http://schemas.microsoft.com/office/drawing/2014/main" id="{2D1969D7-C942-0BE1-28F9-0D9C85329800}"/>
              </a:ext>
            </a:extLst>
          </p:cNvPr>
          <p:cNvSpPr/>
          <p:nvPr/>
        </p:nvSpPr>
        <p:spPr>
          <a:xfrm>
            <a:off x="12256993" y="4168995"/>
            <a:ext cx="1226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 err="1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merger</a:t>
            </a:r>
            <a:endParaRPr lang="en-GB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9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B00E2-4C4E-6A15-7654-7AA84018C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2" t="17120" r="39471" b="16043"/>
          <a:stretch/>
        </p:blipFill>
        <p:spPr>
          <a:xfrm>
            <a:off x="361448" y="1016668"/>
            <a:ext cx="3027111" cy="2922456"/>
          </a:xfrm>
          <a:prstGeom prst="rect">
            <a:avLst/>
          </a:prstGeom>
        </p:spPr>
      </p:pic>
      <p:pic>
        <p:nvPicPr>
          <p:cNvPr id="8" name="Picture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1519DD4-CECA-75BB-AF8C-CEE7C188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60" y="1451382"/>
            <a:ext cx="7772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4240465-EA65-1443-A6FA-5A0C8910E07C}"/>
              </a:ext>
            </a:extLst>
          </p:cNvPr>
          <p:cNvSpPr txBox="1"/>
          <p:nvPr/>
        </p:nvSpPr>
        <p:spPr>
          <a:xfrm>
            <a:off x="202571" y="80769"/>
            <a:ext cx="1211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do Double Compact Object Mergers form?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A1A6F-0555-CD47-842F-1CF9366AA3AD}"/>
              </a:ext>
            </a:extLst>
          </p:cNvPr>
          <p:cNvSpPr/>
          <p:nvPr/>
        </p:nvSpPr>
        <p:spPr>
          <a:xfrm>
            <a:off x="85155" y="1928776"/>
            <a:ext cx="2093593" cy="1632248"/>
          </a:xfrm>
          <a:prstGeom prst="roundRect">
            <a:avLst/>
          </a:prstGeom>
          <a:solidFill>
            <a:srgbClr val="00B4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Isolated Binaries</a:t>
            </a:r>
          </a:p>
          <a:p>
            <a:pPr algn="ctr"/>
            <a:br>
              <a:rPr lang="en-US" b="1" dirty="0"/>
            </a:br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A1845FA-23EA-0C4B-845B-D14C7678AFDB}"/>
              </a:ext>
            </a:extLst>
          </p:cNvPr>
          <p:cNvSpPr/>
          <p:nvPr/>
        </p:nvSpPr>
        <p:spPr>
          <a:xfrm>
            <a:off x="2409280" y="1928775"/>
            <a:ext cx="2093593" cy="1653547"/>
          </a:xfrm>
          <a:prstGeom prst="roundRect">
            <a:avLst/>
          </a:prstGeom>
          <a:solidFill>
            <a:srgbClr val="00B0A5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Population-III stars</a:t>
            </a:r>
          </a:p>
          <a:p>
            <a:pPr algn="ctr"/>
            <a:br>
              <a:rPr lang="en-US" b="1" dirty="0"/>
            </a:br>
            <a:endParaRPr lang="en-US" sz="14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D32479D-2A4F-3847-BFEB-40D98000A2E0}"/>
              </a:ext>
            </a:extLst>
          </p:cNvPr>
          <p:cNvSpPr/>
          <p:nvPr/>
        </p:nvSpPr>
        <p:spPr>
          <a:xfrm>
            <a:off x="99680" y="3676737"/>
            <a:ext cx="2093593" cy="1667779"/>
          </a:xfrm>
          <a:prstGeom prst="roundRect">
            <a:avLst/>
          </a:prstGeom>
          <a:solidFill>
            <a:srgbClr val="00B28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Chemically homogeneous evolution 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A7B8711-DB5D-8445-8EBE-6A7029C35E31}"/>
              </a:ext>
            </a:extLst>
          </p:cNvPr>
          <p:cNvSpPr/>
          <p:nvPr/>
        </p:nvSpPr>
        <p:spPr>
          <a:xfrm>
            <a:off x="2410934" y="3665585"/>
            <a:ext cx="2093593" cy="1667779"/>
          </a:xfrm>
          <a:prstGeom prst="roundRect">
            <a:avLst/>
          </a:prstGeom>
          <a:solidFill>
            <a:srgbClr val="00ADC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Isolated Triples/Multiples</a:t>
            </a:r>
            <a:br>
              <a:rPr lang="en-US" b="1" dirty="0"/>
            </a:br>
            <a:endParaRPr lang="en-US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7B09E34-D256-4748-87A8-C550453D6065}"/>
              </a:ext>
            </a:extLst>
          </p:cNvPr>
          <p:cNvSpPr/>
          <p:nvPr/>
        </p:nvSpPr>
        <p:spPr>
          <a:xfrm>
            <a:off x="6025532" y="1952040"/>
            <a:ext cx="2093593" cy="1623074"/>
          </a:xfrm>
          <a:prstGeom prst="roundRect">
            <a:avLst/>
          </a:prstGeom>
          <a:solidFill>
            <a:srgbClr val="A88BF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Globular Clusters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C90317-9D08-9A4E-A82D-3ED8F77AC9C3}"/>
              </a:ext>
            </a:extLst>
          </p:cNvPr>
          <p:cNvSpPr/>
          <p:nvPr/>
        </p:nvSpPr>
        <p:spPr>
          <a:xfrm>
            <a:off x="4978736" y="3690969"/>
            <a:ext cx="2093593" cy="1653547"/>
          </a:xfrm>
          <a:prstGeom prst="roundRect">
            <a:avLst/>
          </a:prstGeom>
          <a:solidFill>
            <a:srgbClr val="FF5BC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Young/Open Star Clusters 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694F166-269A-FF47-8622-E131148C51FE}"/>
              </a:ext>
            </a:extLst>
          </p:cNvPr>
          <p:cNvSpPr/>
          <p:nvPr/>
        </p:nvSpPr>
        <p:spPr>
          <a:xfrm>
            <a:off x="7155752" y="3703551"/>
            <a:ext cx="2093593" cy="1623074"/>
          </a:xfrm>
          <a:prstGeom prst="roundRect">
            <a:avLst/>
          </a:prstGeom>
          <a:solidFill>
            <a:srgbClr val="FB5BF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Nuclear star clusters</a:t>
            </a:r>
          </a:p>
          <a:p>
            <a:pPr algn="ctr"/>
            <a:endParaRPr lang="en-US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0B12E-923F-5E48-830B-AAE58E725DD9}"/>
              </a:ext>
            </a:extLst>
          </p:cNvPr>
          <p:cNvSpPr txBox="1"/>
          <p:nvPr/>
        </p:nvSpPr>
        <p:spPr>
          <a:xfrm>
            <a:off x="137048" y="1119411"/>
            <a:ext cx="4202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“field”</a:t>
            </a: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stars born in isolated binary/triple systems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0C0168-41FF-F94E-B491-69B04C32731A}"/>
              </a:ext>
            </a:extLst>
          </p:cNvPr>
          <p:cNvSpPr txBox="1"/>
          <p:nvPr/>
        </p:nvSpPr>
        <p:spPr>
          <a:xfrm>
            <a:off x="4794212" y="1106754"/>
            <a:ext cx="4202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“Dynamical”</a:t>
            </a: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stars born in dense stellar environments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7825860-5128-0A4B-A78B-2574DDF58B8C}"/>
              </a:ext>
            </a:extLst>
          </p:cNvPr>
          <p:cNvSpPr/>
          <p:nvPr/>
        </p:nvSpPr>
        <p:spPr>
          <a:xfrm>
            <a:off x="9892011" y="1928775"/>
            <a:ext cx="2093593" cy="1653547"/>
          </a:xfrm>
          <a:prstGeom prst="roundRect">
            <a:avLst/>
          </a:prstGeom>
          <a:solidFill>
            <a:srgbClr val="31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Primordial</a:t>
            </a:r>
          </a:p>
          <a:p>
            <a:pPr algn="ctr"/>
            <a:br>
              <a:rPr lang="en-US" b="1" dirty="0"/>
            </a:br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319004-CD97-4C41-AA12-E9312AFE2F66}"/>
              </a:ext>
            </a:extLst>
          </p:cNvPr>
          <p:cNvSpPr txBox="1"/>
          <p:nvPr/>
        </p:nvSpPr>
        <p:spPr>
          <a:xfrm>
            <a:off x="10329900" y="1321836"/>
            <a:ext cx="189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“Other”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BB355B-1F6B-ADF9-CB1D-9E32DD112E49}"/>
              </a:ext>
            </a:extLst>
          </p:cNvPr>
          <p:cNvSpPr/>
          <p:nvPr/>
        </p:nvSpPr>
        <p:spPr>
          <a:xfrm>
            <a:off x="9892011" y="3696988"/>
            <a:ext cx="2093593" cy="1653547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Fly-bys</a:t>
            </a:r>
          </a:p>
          <a:p>
            <a:pPr algn="ctr"/>
            <a:br>
              <a:rPr lang="en-US" b="1" dirty="0"/>
            </a:b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037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252</Words>
  <Application>Microsoft Macintosh PowerPoint</Application>
  <PresentationFormat>Widescreen</PresentationFormat>
  <Paragraphs>93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Broekgaarden, Floor</dc:creator>
  <cp:lastModifiedBy>Broekgaarden, Floor</cp:lastModifiedBy>
  <cp:revision>3</cp:revision>
  <dcterms:created xsi:type="dcterms:W3CDTF">2023-04-08T19:25:56Z</dcterms:created>
  <dcterms:modified xsi:type="dcterms:W3CDTF">2023-04-08T19:35:10Z</dcterms:modified>
</cp:coreProperties>
</file>